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43" d="100"/>
          <a:sy n="43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CF50-4950-480A-AD53-2246314ED55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9D211-C566-4E05-A6B2-049C5282DE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D211-C566-4E05-A6B2-049C5282DEC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D211-C566-4E05-A6B2-049C5282DECE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2050" name="Picture 2" descr="C:\Users\ANTONI~1\AppData\Local\Temp\Rar$DI00.630\presentacion_ppt_contenid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3074" name="Picture 2" descr="C:\Users\ANTONI~1\AppData\Local\Temp\Rar$DI00.630\presentacion_ppt_contenid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4098" name="Picture 2" descr="C:\Users\ANTONI~1\AppData\Local\Temp\Rar$DI00.630\presentacion_ppt_contenid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5122" name="Picture 2" descr="C:\Users\ANTONI~1\AppData\Local\Temp\Rar$DI00.630\presentacion_ppt_contenid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6146" name="Picture 2" descr="C:\Users\ANTONI~1\AppData\Local\Temp\Rar$DI00.630\presentacion_ppt_contenid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D423-681F-4C15-9666-6A6B6679C649}" type="datetimeFigureOut">
              <a:rPr lang="es-ES" smtClean="0"/>
              <a:pPr/>
              <a:t>16/04/2014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E0FB-3CBE-4E19-8F5F-1644A606B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6" name="Picture 2" descr="C:\Users\ANTONI~1\AppData\Local\Temp\Rar$DI00.630\presentacion_ppt_contenid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  <p:pic>
        <p:nvPicPr>
          <p:cNvPr id="1027" name="Picture 3" descr="C:\Users\ANTONI~1\AppData\Local\Temp\Rar$DI04.116\presentacion_ppt_portada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129"/>
            <a:ext cx="9144000" cy="68437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57684" y="5157192"/>
            <a:ext cx="51925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dirty="0" smtClean="0"/>
              <a:t>CURSO DE SEGURIDAD</a:t>
            </a:r>
          </a:p>
          <a:p>
            <a:pPr algn="ctr"/>
            <a:r>
              <a:rPr lang="es-ES_tradnl" sz="3600" b="1" dirty="0" smtClean="0"/>
              <a:t>EN </a:t>
            </a:r>
            <a:r>
              <a:rPr lang="es-ES_tradnl" sz="3600" b="1" smtClean="0"/>
              <a:t>GASES COMPRIMIDOS </a:t>
            </a:r>
            <a:endParaRPr lang="es-E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634082"/>
          </a:xfrm>
        </p:spPr>
        <p:txBody>
          <a:bodyPr>
            <a:noAutofit/>
          </a:bodyPr>
          <a:lstStyle/>
          <a:p>
            <a:r>
              <a:rPr lang="es-ES_tradnl" dirty="0" smtClean="0"/>
              <a:t>INDICE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_tradnl" dirty="0" smtClean="0"/>
              <a:t>INDICE</a:t>
            </a:r>
          </a:p>
          <a:p>
            <a:pPr marL="514350" indent="-514350" algn="ctr">
              <a:buAutoNum type="arabicPeriod"/>
            </a:pPr>
            <a:r>
              <a:rPr lang="es-ES_tradnl" dirty="0" smtClean="0"/>
              <a:t>Introducción</a:t>
            </a:r>
          </a:p>
          <a:p>
            <a:pPr marL="514350" indent="-514350" algn="ctr">
              <a:buAutoNum type="arabicPeriod"/>
            </a:pPr>
            <a:r>
              <a:rPr lang="es-ES_tradnl" dirty="0" smtClean="0"/>
              <a:t>Características generales de los gases. Sus clases</a:t>
            </a:r>
          </a:p>
          <a:p>
            <a:pPr marL="514350" indent="-514350" algn="ctr">
              <a:buAutoNum type="arabicPeriod"/>
            </a:pPr>
            <a:r>
              <a:rPr lang="es-ES_tradnl" dirty="0" smtClean="0"/>
              <a:t>Equipamiento</a:t>
            </a:r>
          </a:p>
          <a:p>
            <a:pPr marL="514350" indent="-514350" algn="ctr">
              <a:buAutoNum type="arabicPeriod"/>
            </a:pPr>
            <a:r>
              <a:rPr lang="es-ES_tradnl" dirty="0" smtClean="0"/>
              <a:t>Medidas preventivas</a:t>
            </a:r>
          </a:p>
          <a:p>
            <a:pPr marL="514350" indent="-514350" algn="ctr">
              <a:buAutoNum type="arabicPeriod"/>
            </a:pPr>
            <a:r>
              <a:rPr lang="es-ES_tradnl" dirty="0" smtClean="0"/>
              <a:t>Actuación en caso de emergencia</a:t>
            </a:r>
          </a:p>
          <a:p>
            <a:pPr marL="514350" indent="-514350" algn="ctr">
              <a:buAutoNum type="arabicPeriod"/>
            </a:pPr>
            <a:r>
              <a:rPr lang="es-ES_tradnl" dirty="0" smtClean="0"/>
              <a:t>Normativa aplicable</a:t>
            </a:r>
          </a:p>
          <a:p>
            <a:pPr marL="514350" indent="-514350" algn="ctr"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778098"/>
          </a:xfrm>
        </p:spPr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800" dirty="0" smtClean="0"/>
              <a:t>   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141277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dirty="0" smtClean="0"/>
              <a:t>El presente curso tiene como objetivo definir las mejores prácticas desde el punto de vista de seguridad en la manipulación gases comprimidos.</a:t>
            </a:r>
          </a:p>
          <a:p>
            <a:r>
              <a:rPr lang="es-ES_tradnl" sz="3600" dirty="0" smtClean="0"/>
              <a:t>Se repasará el equipamiento y normativa aplicable a estas sustancias.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778098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>Características generales de los gases: sus clases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s-ES_tradnl" sz="1800" dirty="0" smtClean="0"/>
              <a:t>Gas: Fluido que tiende a ocupar el máximo espacio que su continente le permita.</a:t>
            </a:r>
          </a:p>
          <a:p>
            <a:pPr lvl="1">
              <a:buFontTx/>
              <a:buChar char="-"/>
            </a:pPr>
            <a:r>
              <a:rPr lang="es-ES_tradnl" sz="1800" dirty="0" smtClean="0"/>
              <a:t>Tipos de gases:</a:t>
            </a:r>
          </a:p>
          <a:p>
            <a:pPr lvl="2">
              <a:buFontTx/>
              <a:buChar char="-"/>
            </a:pPr>
            <a:r>
              <a:rPr lang="es-ES_tradnl" sz="1800" dirty="0" smtClean="0"/>
              <a:t>Inertes: No reaccionan químicamente</a:t>
            </a:r>
          </a:p>
          <a:p>
            <a:pPr lvl="2">
              <a:buFontTx/>
              <a:buChar char="-"/>
            </a:pPr>
            <a:r>
              <a:rPr lang="es-ES_tradnl" sz="1800" dirty="0" smtClean="0"/>
              <a:t>Comburentes: </a:t>
            </a:r>
            <a:r>
              <a:rPr lang="es-ES" sz="1800" dirty="0" smtClean="0"/>
              <a:t>Es aquel capaz de soportar la combustión con un </a:t>
            </a:r>
            <a:r>
              <a:rPr lang="es-ES" sz="1800" dirty="0" err="1" smtClean="0"/>
              <a:t>oxipotencial</a:t>
            </a:r>
            <a:r>
              <a:rPr lang="es-ES" sz="1800" dirty="0" smtClean="0"/>
              <a:t> superior al del aire.</a:t>
            </a:r>
            <a:endParaRPr lang="es-ES_tradnl" sz="1800" dirty="0" smtClean="0"/>
          </a:p>
          <a:p>
            <a:pPr lvl="2">
              <a:buFontTx/>
              <a:buChar char="-"/>
            </a:pPr>
            <a:r>
              <a:rPr lang="es-ES_tradnl" sz="1800" dirty="0" smtClean="0"/>
              <a:t>Inflamables:</a:t>
            </a:r>
            <a:r>
              <a:rPr lang="es-ES" sz="1800" dirty="0" smtClean="0"/>
              <a:t>Es cualquier gas o mezcla de gases cuyo límite de inflamabilidad inferior en aire sea 13%, o que tenga un campo de inflamabilidad (límite superior menos límite inferior) &gt; 12%</a:t>
            </a:r>
            <a:endParaRPr lang="es-ES_tradnl" sz="1800" dirty="0" smtClean="0"/>
          </a:p>
          <a:p>
            <a:pPr lvl="2">
              <a:buFontTx/>
              <a:buChar char="-"/>
            </a:pPr>
            <a:r>
              <a:rPr lang="es-ES_tradnl" sz="1800" dirty="0" smtClean="0"/>
              <a:t>Corrosivos: </a:t>
            </a:r>
            <a:r>
              <a:rPr lang="es-ES" sz="1800" dirty="0" smtClean="0"/>
              <a:t>Es aquél que produce una corrosión de más de 6 mm/año en acero A-37 UNE 36077-73, a una temperatura de 55°C</a:t>
            </a:r>
            <a:r>
              <a:rPr lang="es-ES_tradnl" sz="1800" dirty="0" smtClean="0"/>
              <a:t>.</a:t>
            </a:r>
          </a:p>
          <a:p>
            <a:pPr lvl="2">
              <a:buNone/>
            </a:pPr>
            <a:r>
              <a:rPr lang="es-ES_tradnl" sz="1400" dirty="0" smtClean="0"/>
              <a:t>-	</a:t>
            </a:r>
            <a:r>
              <a:rPr lang="es-ES_tradnl" sz="1800" dirty="0" smtClean="0"/>
              <a:t>Tóxicos: </a:t>
            </a:r>
            <a:r>
              <a:rPr lang="es-ES" sz="1800" dirty="0" smtClean="0"/>
              <a:t>Es aquél cuyo límite de máxima concentración tolerable durante ocho horas/día y cuarenta horas/semana (TLV) es inferior a 50 ppm(partes por millón).</a:t>
            </a:r>
          </a:p>
          <a:p>
            <a:pPr lvl="2">
              <a:buFontTx/>
              <a:buChar char="-"/>
            </a:pPr>
            <a:endParaRPr lang="es-ES_tradn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778098"/>
          </a:xfrm>
        </p:spPr>
        <p:txBody>
          <a:bodyPr/>
          <a:lstStyle/>
          <a:p>
            <a:r>
              <a:rPr lang="es-ES_tradnl" dirty="0" smtClean="0"/>
              <a:t>EQUIPAMIENTO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_tradnl" sz="1600" dirty="0" smtClean="0"/>
              <a:t>Botella a presión</a:t>
            </a:r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r>
              <a:rPr lang="es-ES_tradnl" sz="1600" smtClean="0"/>
              <a:t>Regulador de presión:  </a:t>
            </a:r>
            <a:endParaRPr lang="es-ES" sz="1600" dirty="0"/>
          </a:p>
        </p:txBody>
      </p:sp>
      <p:pic>
        <p:nvPicPr>
          <p:cNvPr id="4" name="Picture 2" descr="http://www.logismarket.es/ip/asecos-armario-para-botellas-de-gas-a-presion-armario-de-pared-simples-modelo-lg215135-para-5-botellas-de-gases-a-presion-de-50-litros-306057-FGR.jpg?imgmax=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376264" cy="237626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82211"/>
            <a:ext cx="2520280" cy="155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778098"/>
          </a:xfrm>
        </p:spPr>
        <p:txBody>
          <a:bodyPr/>
          <a:lstStyle/>
          <a:p>
            <a:r>
              <a:rPr lang="es-ES_tradnl" dirty="0" smtClean="0"/>
              <a:t>Medidas preventivas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sz="3600" dirty="0" smtClean="0"/>
              <a:t>Las conexiones a utilizar deben de cumplir el Reglamento de equipos a presión ITC EP-6.</a:t>
            </a:r>
          </a:p>
          <a:p>
            <a:r>
              <a:rPr lang="es-ES_tradnl" sz="3600" dirty="0" smtClean="0"/>
              <a:t>Verificación de la estanqueidad de las conexiones.</a:t>
            </a:r>
          </a:p>
          <a:p>
            <a:r>
              <a:rPr lang="es-ES_tradnl" sz="3600" dirty="0" smtClean="0"/>
              <a:t>Los envases deben de manipularse con tulipa de protección.</a:t>
            </a:r>
          </a:p>
          <a:p>
            <a:r>
              <a:rPr lang="es-ES_tradnl" sz="3600" dirty="0" smtClean="0"/>
              <a:t>La apertura de los grifos debe de ser progresiva y lenta con la mano. En el caso de que no se pueda abrir el grifo, debe de ser devuelta la botella al </a:t>
            </a:r>
            <a:r>
              <a:rPr lang="es-ES_tradnl" sz="3600" dirty="0" err="1" smtClean="0"/>
              <a:t>suministador</a:t>
            </a:r>
            <a:r>
              <a:rPr lang="es-ES_tradnl" sz="3600" dirty="0" smtClean="0"/>
              <a:t>.</a:t>
            </a:r>
          </a:p>
          <a:p>
            <a:r>
              <a:rPr lang="es-ES_tradnl" sz="3600" dirty="0" smtClean="0"/>
              <a:t>Ante falta de caudal se utilizarán bloques, nunca se calentarán las botellas.</a:t>
            </a:r>
          </a:p>
          <a:p>
            <a:r>
              <a:rPr lang="es-ES_tradnl" sz="3600" dirty="0" smtClean="0"/>
              <a:t>Conocer exhaustivamente, las fichas de seguridad de los gases utilizados.</a:t>
            </a:r>
          </a:p>
          <a:p>
            <a:r>
              <a:rPr lang="es-ES_tradnl" sz="3600" dirty="0" smtClean="0"/>
              <a:t>Nunca dejar botellas abiertas conectadas a un regulador sin no se van a utilizar.</a:t>
            </a:r>
          </a:p>
          <a:p>
            <a:r>
              <a:rPr lang="es-ES_tradnl" sz="3600" dirty="0" smtClean="0"/>
              <a:t>No utilizar botellas en recintos cerrados o confinados.</a:t>
            </a:r>
          </a:p>
          <a:p>
            <a:r>
              <a:rPr lang="es-ES_tradnl" sz="3600" dirty="0" smtClean="0"/>
              <a:t>No manipular la pintura de las botellas ya que son indicadoras de su contenido. </a:t>
            </a:r>
          </a:p>
          <a:p>
            <a:r>
              <a:rPr lang="es-ES_tradnl" sz="3600" dirty="0" smtClean="0"/>
              <a:t>El transporte interno de las botellas sólo será realizada por personal cualificado con carretillas preparadas al efecto. Arrastrarlas o rodarlas suponen un riesgo para el manipulador.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778098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Actuación en caso de emergencia</a:t>
            </a:r>
            <a:endParaRPr lang="es-ES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Actuación en caso de fuga: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sz="3600" dirty="0" smtClean="0"/>
              <a:t>Identificar el gas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sz="3600" dirty="0" smtClean="0"/>
              <a:t>Aprovisionarse del material necesario (máscaras, respiración autónoma…</a:t>
            </a:r>
            <a:r>
              <a:rPr lang="es-ES_tradnl" sz="3600" dirty="0" err="1" smtClean="0"/>
              <a:t>etc</a:t>
            </a:r>
            <a:r>
              <a:rPr lang="es-ES_tradnl" sz="36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sz="3600" dirty="0" smtClean="0"/>
              <a:t>Seguir las pautas indicadas en la figura:</a:t>
            </a:r>
            <a:endParaRPr lang="es-E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778098"/>
          </a:xfrm>
        </p:spPr>
        <p:txBody>
          <a:bodyPr>
            <a:normAutofit/>
          </a:bodyPr>
          <a:lstStyle/>
          <a:p>
            <a:r>
              <a:rPr lang="es-ES_tradnl" sz="2800" dirty="0" smtClean="0">
                <a:solidFill>
                  <a:prstClr val="black"/>
                </a:solidFill>
              </a:rPr>
              <a:t>Actuación en caso de emergencia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2401" y="2276872"/>
            <a:ext cx="6821808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850106"/>
          </a:xfrm>
        </p:spPr>
        <p:txBody>
          <a:bodyPr/>
          <a:lstStyle/>
          <a:p>
            <a:r>
              <a:rPr lang="es-ES_tradnl" dirty="0" smtClean="0"/>
              <a:t>Normativa aplicable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ITC- EP-6: Recipientes a presión transportables.</a:t>
            </a:r>
          </a:p>
          <a:p>
            <a:r>
              <a:rPr lang="es-ES_tradnl" dirty="0" smtClean="0"/>
              <a:t>NTP-397 Botellas de gas: riesgos genéricos de utilización.</a:t>
            </a:r>
          </a:p>
          <a:p>
            <a:r>
              <a:rPr lang="es-ES" dirty="0" smtClean="0"/>
              <a:t>NTP 198: Gases comprimidos: identificación de botellas.</a:t>
            </a:r>
            <a:endParaRPr lang="es-ES_tradn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416</Words>
  <Application>Microsoft Office PowerPoint</Application>
  <PresentationFormat>Presentación en pantalla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INDICE</vt:lpstr>
      <vt:lpstr>Introducción</vt:lpstr>
      <vt:lpstr>Características generales de los gases: sus clases</vt:lpstr>
      <vt:lpstr>EQUIPAMIENTO</vt:lpstr>
      <vt:lpstr>Medidas preventivas</vt:lpstr>
      <vt:lpstr>Actuación en caso de emergencia</vt:lpstr>
      <vt:lpstr>Actuación en caso de emergencia</vt:lpstr>
      <vt:lpstr>Normativa aplicable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 Oñate</dc:creator>
  <cp:lastModifiedBy>Antonio Oñate</cp:lastModifiedBy>
  <cp:revision>101</cp:revision>
  <dcterms:created xsi:type="dcterms:W3CDTF">2012-02-03T09:00:36Z</dcterms:created>
  <dcterms:modified xsi:type="dcterms:W3CDTF">2014-04-16T11:26:53Z</dcterms:modified>
</cp:coreProperties>
</file>